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"/>
  </p:handout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CE5"/>
    <a:srgbClr val="93A7BF"/>
    <a:srgbClr val="759BC2"/>
    <a:srgbClr val="BEC6DE"/>
    <a:srgbClr val="D5D4DA"/>
    <a:srgbClr val="ACDEF0"/>
    <a:srgbClr val="B5B7C4"/>
    <a:srgbClr val="A3ABC0"/>
    <a:srgbClr val="ABB4C5"/>
    <a:srgbClr val="95A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3" d="100"/>
          <a:sy n="33" d="100"/>
        </p:scale>
        <p:origin x="23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145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E491-AB65-4F41-9C52-42599A3B082E}" type="datetimeFigureOut">
              <a:rPr lang="de-DE" smtClean="0"/>
              <a:t>13.04.2021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575B-F8C9-4247-AE2A-DE63E607C2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477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E491-AB65-4F41-9C52-42599A3B082E}" type="datetimeFigureOut">
              <a:rPr lang="de-DE" smtClean="0"/>
              <a:t>13.04.2021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575B-F8C9-4247-AE2A-DE63E607C2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543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E491-AB65-4F41-9C52-42599A3B082E}" type="datetimeFigureOut">
              <a:rPr lang="de-DE" smtClean="0"/>
              <a:t>13.04.2021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575B-F8C9-4247-AE2A-DE63E607C2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411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E491-AB65-4F41-9C52-42599A3B082E}" type="datetimeFigureOut">
              <a:rPr lang="de-DE" smtClean="0"/>
              <a:t>13.04.2021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575B-F8C9-4247-AE2A-DE63E607C2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657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E491-AB65-4F41-9C52-42599A3B082E}" type="datetimeFigureOut">
              <a:rPr lang="de-DE" smtClean="0"/>
              <a:t>13.04.2021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575B-F8C9-4247-AE2A-DE63E607C2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2578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E491-AB65-4F41-9C52-42599A3B082E}" type="datetimeFigureOut">
              <a:rPr lang="de-DE" smtClean="0"/>
              <a:t>13.04.2021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575B-F8C9-4247-AE2A-DE63E607C2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8849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E491-AB65-4F41-9C52-42599A3B082E}" type="datetimeFigureOut">
              <a:rPr lang="de-DE" smtClean="0"/>
              <a:t>13.04.2021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575B-F8C9-4247-AE2A-DE63E607C2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650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E491-AB65-4F41-9C52-42599A3B082E}" type="datetimeFigureOut">
              <a:rPr lang="de-DE" smtClean="0"/>
              <a:t>13.04.2021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575B-F8C9-4247-AE2A-DE63E607C2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519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E491-AB65-4F41-9C52-42599A3B082E}" type="datetimeFigureOut">
              <a:rPr lang="de-DE" smtClean="0"/>
              <a:t>13.04.2021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575B-F8C9-4247-AE2A-DE63E607C2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203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E491-AB65-4F41-9C52-42599A3B082E}" type="datetimeFigureOut">
              <a:rPr lang="de-DE" smtClean="0"/>
              <a:t>13.04.2021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575B-F8C9-4247-AE2A-DE63E607C2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716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E491-AB65-4F41-9C52-42599A3B082E}" type="datetimeFigureOut">
              <a:rPr lang="de-DE" smtClean="0"/>
              <a:t>13.04.2021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575B-F8C9-4247-AE2A-DE63E607C2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310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1E491-AB65-4F41-9C52-42599A3B082E}" type="datetimeFigureOut">
              <a:rPr lang="de-DE" smtClean="0"/>
              <a:t>13.04.2021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8575B-F8C9-4247-AE2A-DE63E607C2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127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hs-flensburg.de/forschung/fue/forschungsinstitute/wind-energy-technology-institute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8D10CC-E1DE-4A2E-BD60-A0B148DE0A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B765318-C446-463D-9538-49F9CC8A14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BBF1846-B1C3-4205-B521-7774308A247B}"/>
              </a:ext>
            </a:extLst>
          </p:cNvPr>
          <p:cNvSpPr txBox="1"/>
          <p:nvPr/>
        </p:nvSpPr>
        <p:spPr>
          <a:xfrm>
            <a:off x="-1" y="0"/>
            <a:ext cx="10691814" cy="150603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4ABF3AC-A7EB-42B9-A625-A0E05869F0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43" t="1149" r="41074" b="1149"/>
          <a:stretch/>
        </p:blipFill>
        <p:spPr>
          <a:xfrm rot="16200000">
            <a:off x="3693365" y="-1899289"/>
            <a:ext cx="3305069" cy="10691808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3EC5B849-015C-44E1-8224-6D9F5FBBEDAF}"/>
              </a:ext>
            </a:extLst>
          </p:cNvPr>
          <p:cNvSpPr/>
          <p:nvPr/>
        </p:nvSpPr>
        <p:spPr>
          <a:xfrm>
            <a:off x="-1102" y="5099150"/>
            <a:ext cx="10691807" cy="7368543"/>
          </a:xfrm>
          <a:prstGeom prst="rect">
            <a:avLst/>
          </a:prstGeom>
          <a:solidFill>
            <a:srgbClr val="6B3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F108DE7-556A-468B-941C-94F1A3043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117" y="369277"/>
            <a:ext cx="3139757" cy="124961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CE4DF21-C3FF-4EFA-BCDC-73E844B4C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013" y="283787"/>
            <a:ext cx="1781578" cy="130730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08A823B-8EBB-413B-9F0C-2E82363D5EE7}"/>
              </a:ext>
            </a:extLst>
          </p:cNvPr>
          <p:cNvSpPr txBox="1"/>
          <p:nvPr/>
        </p:nvSpPr>
        <p:spPr>
          <a:xfrm>
            <a:off x="550268" y="638921"/>
            <a:ext cx="2208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rgan Medium"/>
              </a:rPr>
              <a:t>lecture</a:t>
            </a:r>
            <a:r>
              <a:rPr lang="de-D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rgan Medium"/>
              </a:rPr>
              <a:t> </a:t>
            </a:r>
            <a:r>
              <a:rPr lang="de-DE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rgan Medium"/>
              </a:rPr>
              <a:t>series</a:t>
            </a:r>
            <a:r>
              <a:rPr lang="de-D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rgan Medium"/>
              </a:rPr>
              <a:t> </a:t>
            </a:r>
          </a:p>
          <a:p>
            <a:r>
              <a:rPr lang="de-DE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rgan Medium"/>
              </a:rPr>
              <a:t>SoSe</a:t>
            </a:r>
            <a:r>
              <a:rPr lang="de-D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rgan Medium"/>
              </a:rPr>
              <a:t> 2021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9714AE8-8593-4B3F-AD31-D5852DD56AFD}"/>
              </a:ext>
            </a:extLst>
          </p:cNvPr>
          <p:cNvSpPr txBox="1"/>
          <p:nvPr/>
        </p:nvSpPr>
        <p:spPr>
          <a:xfrm>
            <a:off x="550268" y="5081055"/>
            <a:ext cx="9786599" cy="7386638"/>
          </a:xfrm>
          <a:custGeom>
            <a:avLst/>
            <a:gdLst>
              <a:gd name="connsiteX0" fmla="*/ 0 w 9786599"/>
              <a:gd name="connsiteY0" fmla="*/ 0 h 7386638"/>
              <a:gd name="connsiteX1" fmla="*/ 477816 w 9786599"/>
              <a:gd name="connsiteY1" fmla="*/ 0 h 7386638"/>
              <a:gd name="connsiteX2" fmla="*/ 759901 w 9786599"/>
              <a:gd name="connsiteY2" fmla="*/ 0 h 7386638"/>
              <a:gd name="connsiteX3" fmla="*/ 1531315 w 9786599"/>
              <a:gd name="connsiteY3" fmla="*/ 0 h 7386638"/>
              <a:gd name="connsiteX4" fmla="*/ 2009131 w 9786599"/>
              <a:gd name="connsiteY4" fmla="*/ 0 h 7386638"/>
              <a:gd name="connsiteX5" fmla="*/ 2486948 w 9786599"/>
              <a:gd name="connsiteY5" fmla="*/ 0 h 7386638"/>
              <a:gd name="connsiteX6" fmla="*/ 3258362 w 9786599"/>
              <a:gd name="connsiteY6" fmla="*/ 0 h 7386638"/>
              <a:gd name="connsiteX7" fmla="*/ 3638312 w 9786599"/>
              <a:gd name="connsiteY7" fmla="*/ 0 h 7386638"/>
              <a:gd name="connsiteX8" fmla="*/ 4409726 w 9786599"/>
              <a:gd name="connsiteY8" fmla="*/ 0 h 7386638"/>
              <a:gd name="connsiteX9" fmla="*/ 5181141 w 9786599"/>
              <a:gd name="connsiteY9" fmla="*/ 0 h 7386638"/>
              <a:gd name="connsiteX10" fmla="*/ 5756823 w 9786599"/>
              <a:gd name="connsiteY10" fmla="*/ 0 h 7386638"/>
              <a:gd name="connsiteX11" fmla="*/ 6528237 w 9786599"/>
              <a:gd name="connsiteY11" fmla="*/ 0 h 7386638"/>
              <a:gd name="connsiteX12" fmla="*/ 7006054 w 9786599"/>
              <a:gd name="connsiteY12" fmla="*/ 0 h 7386638"/>
              <a:gd name="connsiteX13" fmla="*/ 7483870 w 9786599"/>
              <a:gd name="connsiteY13" fmla="*/ 0 h 7386638"/>
              <a:gd name="connsiteX14" fmla="*/ 8157418 w 9786599"/>
              <a:gd name="connsiteY14" fmla="*/ 0 h 7386638"/>
              <a:gd name="connsiteX15" fmla="*/ 8635234 w 9786599"/>
              <a:gd name="connsiteY15" fmla="*/ 0 h 7386638"/>
              <a:gd name="connsiteX16" fmla="*/ 9786599 w 9786599"/>
              <a:gd name="connsiteY16" fmla="*/ 0 h 7386638"/>
              <a:gd name="connsiteX17" fmla="*/ 9786599 w 9786599"/>
              <a:gd name="connsiteY17" fmla="*/ 715936 h 7386638"/>
              <a:gd name="connsiteX18" fmla="*/ 9786599 w 9786599"/>
              <a:gd name="connsiteY18" fmla="*/ 1358005 h 7386638"/>
              <a:gd name="connsiteX19" fmla="*/ 9786599 w 9786599"/>
              <a:gd name="connsiteY19" fmla="*/ 2000074 h 7386638"/>
              <a:gd name="connsiteX20" fmla="*/ 9786599 w 9786599"/>
              <a:gd name="connsiteY20" fmla="*/ 2346678 h 7386638"/>
              <a:gd name="connsiteX21" fmla="*/ 9786599 w 9786599"/>
              <a:gd name="connsiteY21" fmla="*/ 2767148 h 7386638"/>
              <a:gd name="connsiteX22" fmla="*/ 9786599 w 9786599"/>
              <a:gd name="connsiteY22" fmla="*/ 3409218 h 7386638"/>
              <a:gd name="connsiteX23" fmla="*/ 9786599 w 9786599"/>
              <a:gd name="connsiteY23" fmla="*/ 3903554 h 7386638"/>
              <a:gd name="connsiteX24" fmla="*/ 9786599 w 9786599"/>
              <a:gd name="connsiteY24" fmla="*/ 4324024 h 7386638"/>
              <a:gd name="connsiteX25" fmla="*/ 9786599 w 9786599"/>
              <a:gd name="connsiteY25" fmla="*/ 4966094 h 7386638"/>
              <a:gd name="connsiteX26" fmla="*/ 9786599 w 9786599"/>
              <a:gd name="connsiteY26" fmla="*/ 5534296 h 7386638"/>
              <a:gd name="connsiteX27" fmla="*/ 9786599 w 9786599"/>
              <a:gd name="connsiteY27" fmla="*/ 6102499 h 7386638"/>
              <a:gd name="connsiteX28" fmla="*/ 9786599 w 9786599"/>
              <a:gd name="connsiteY28" fmla="*/ 6818435 h 7386638"/>
              <a:gd name="connsiteX29" fmla="*/ 9786599 w 9786599"/>
              <a:gd name="connsiteY29" fmla="*/ 7386638 h 7386638"/>
              <a:gd name="connsiteX30" fmla="*/ 9504515 w 9786599"/>
              <a:gd name="connsiteY30" fmla="*/ 7386638 h 7386638"/>
              <a:gd name="connsiteX31" fmla="*/ 8830966 w 9786599"/>
              <a:gd name="connsiteY31" fmla="*/ 7386638 h 7386638"/>
              <a:gd name="connsiteX32" fmla="*/ 8548882 w 9786599"/>
              <a:gd name="connsiteY32" fmla="*/ 7386638 h 7386638"/>
              <a:gd name="connsiteX33" fmla="*/ 7875334 w 9786599"/>
              <a:gd name="connsiteY33" fmla="*/ 7386638 h 7386638"/>
              <a:gd name="connsiteX34" fmla="*/ 7495383 w 9786599"/>
              <a:gd name="connsiteY34" fmla="*/ 7386638 h 7386638"/>
              <a:gd name="connsiteX35" fmla="*/ 7213299 w 9786599"/>
              <a:gd name="connsiteY35" fmla="*/ 7386638 h 7386638"/>
              <a:gd name="connsiteX36" fmla="*/ 6833349 w 9786599"/>
              <a:gd name="connsiteY36" fmla="*/ 7386638 h 7386638"/>
              <a:gd name="connsiteX37" fmla="*/ 6159801 w 9786599"/>
              <a:gd name="connsiteY37" fmla="*/ 7386638 h 7386638"/>
              <a:gd name="connsiteX38" fmla="*/ 5779850 w 9786599"/>
              <a:gd name="connsiteY38" fmla="*/ 7386638 h 7386638"/>
              <a:gd name="connsiteX39" fmla="*/ 5497766 w 9786599"/>
              <a:gd name="connsiteY39" fmla="*/ 7386638 h 7386638"/>
              <a:gd name="connsiteX40" fmla="*/ 5117816 w 9786599"/>
              <a:gd name="connsiteY40" fmla="*/ 7386638 h 7386638"/>
              <a:gd name="connsiteX41" fmla="*/ 4639999 w 9786599"/>
              <a:gd name="connsiteY41" fmla="*/ 7386638 h 7386638"/>
              <a:gd name="connsiteX42" fmla="*/ 4064317 w 9786599"/>
              <a:gd name="connsiteY42" fmla="*/ 7386638 h 7386638"/>
              <a:gd name="connsiteX43" fmla="*/ 3684367 w 9786599"/>
              <a:gd name="connsiteY43" fmla="*/ 7386638 h 7386638"/>
              <a:gd name="connsiteX44" fmla="*/ 2912952 w 9786599"/>
              <a:gd name="connsiteY44" fmla="*/ 7386638 h 7386638"/>
              <a:gd name="connsiteX45" fmla="*/ 2337270 w 9786599"/>
              <a:gd name="connsiteY45" fmla="*/ 7386638 h 7386638"/>
              <a:gd name="connsiteX46" fmla="*/ 1565856 w 9786599"/>
              <a:gd name="connsiteY46" fmla="*/ 7386638 h 7386638"/>
              <a:gd name="connsiteX47" fmla="*/ 892308 w 9786599"/>
              <a:gd name="connsiteY47" fmla="*/ 7386638 h 7386638"/>
              <a:gd name="connsiteX48" fmla="*/ 0 w 9786599"/>
              <a:gd name="connsiteY48" fmla="*/ 7386638 h 7386638"/>
              <a:gd name="connsiteX49" fmla="*/ 0 w 9786599"/>
              <a:gd name="connsiteY49" fmla="*/ 6744569 h 7386638"/>
              <a:gd name="connsiteX50" fmla="*/ 0 w 9786599"/>
              <a:gd name="connsiteY50" fmla="*/ 6102499 h 7386638"/>
              <a:gd name="connsiteX51" fmla="*/ 0 w 9786599"/>
              <a:gd name="connsiteY51" fmla="*/ 5534296 h 7386638"/>
              <a:gd name="connsiteX52" fmla="*/ 0 w 9786599"/>
              <a:gd name="connsiteY52" fmla="*/ 4818361 h 7386638"/>
              <a:gd name="connsiteX53" fmla="*/ 0 w 9786599"/>
              <a:gd name="connsiteY53" fmla="*/ 4102425 h 7386638"/>
              <a:gd name="connsiteX54" fmla="*/ 0 w 9786599"/>
              <a:gd name="connsiteY54" fmla="*/ 3460356 h 7386638"/>
              <a:gd name="connsiteX55" fmla="*/ 0 w 9786599"/>
              <a:gd name="connsiteY55" fmla="*/ 2818286 h 7386638"/>
              <a:gd name="connsiteX56" fmla="*/ 0 w 9786599"/>
              <a:gd name="connsiteY56" fmla="*/ 2176217 h 7386638"/>
              <a:gd name="connsiteX57" fmla="*/ 0 w 9786599"/>
              <a:gd name="connsiteY57" fmla="*/ 1755747 h 7386638"/>
              <a:gd name="connsiteX58" fmla="*/ 0 w 9786599"/>
              <a:gd name="connsiteY58" fmla="*/ 1039811 h 7386638"/>
              <a:gd name="connsiteX59" fmla="*/ 0 w 9786599"/>
              <a:gd name="connsiteY59" fmla="*/ 0 h 7386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86599" h="7386638" extrusionOk="0">
                <a:moveTo>
                  <a:pt x="0" y="0"/>
                </a:moveTo>
                <a:cubicBezTo>
                  <a:pt x="162365" y="-47784"/>
                  <a:pt x="354184" y="29510"/>
                  <a:pt x="477816" y="0"/>
                </a:cubicBezTo>
                <a:cubicBezTo>
                  <a:pt x="601448" y="-29510"/>
                  <a:pt x="654292" y="25379"/>
                  <a:pt x="759901" y="0"/>
                </a:cubicBezTo>
                <a:cubicBezTo>
                  <a:pt x="865510" y="-25379"/>
                  <a:pt x="1214735" y="59977"/>
                  <a:pt x="1531315" y="0"/>
                </a:cubicBezTo>
                <a:cubicBezTo>
                  <a:pt x="1847895" y="-59977"/>
                  <a:pt x="1845037" y="24960"/>
                  <a:pt x="2009131" y="0"/>
                </a:cubicBezTo>
                <a:cubicBezTo>
                  <a:pt x="2173225" y="-24960"/>
                  <a:pt x="2284597" y="52784"/>
                  <a:pt x="2486948" y="0"/>
                </a:cubicBezTo>
                <a:cubicBezTo>
                  <a:pt x="2689299" y="-52784"/>
                  <a:pt x="2943832" y="39061"/>
                  <a:pt x="3258362" y="0"/>
                </a:cubicBezTo>
                <a:cubicBezTo>
                  <a:pt x="3572892" y="-39061"/>
                  <a:pt x="3497886" y="20961"/>
                  <a:pt x="3638312" y="0"/>
                </a:cubicBezTo>
                <a:cubicBezTo>
                  <a:pt x="3778738" y="-20961"/>
                  <a:pt x="4135164" y="65220"/>
                  <a:pt x="4409726" y="0"/>
                </a:cubicBezTo>
                <a:cubicBezTo>
                  <a:pt x="4684288" y="-65220"/>
                  <a:pt x="4918437" y="2412"/>
                  <a:pt x="5181141" y="0"/>
                </a:cubicBezTo>
                <a:cubicBezTo>
                  <a:pt x="5443846" y="-2412"/>
                  <a:pt x="5488204" y="26414"/>
                  <a:pt x="5756823" y="0"/>
                </a:cubicBezTo>
                <a:cubicBezTo>
                  <a:pt x="6025442" y="-26414"/>
                  <a:pt x="6153463" y="27570"/>
                  <a:pt x="6528237" y="0"/>
                </a:cubicBezTo>
                <a:cubicBezTo>
                  <a:pt x="6903011" y="-27570"/>
                  <a:pt x="6768089" y="48021"/>
                  <a:pt x="7006054" y="0"/>
                </a:cubicBezTo>
                <a:cubicBezTo>
                  <a:pt x="7244019" y="-48021"/>
                  <a:pt x="7288971" y="34253"/>
                  <a:pt x="7483870" y="0"/>
                </a:cubicBezTo>
                <a:cubicBezTo>
                  <a:pt x="7678769" y="-34253"/>
                  <a:pt x="7922597" y="43039"/>
                  <a:pt x="8157418" y="0"/>
                </a:cubicBezTo>
                <a:cubicBezTo>
                  <a:pt x="8392239" y="-43039"/>
                  <a:pt x="8450855" y="35649"/>
                  <a:pt x="8635234" y="0"/>
                </a:cubicBezTo>
                <a:cubicBezTo>
                  <a:pt x="8819613" y="-35649"/>
                  <a:pt x="9318199" y="91913"/>
                  <a:pt x="9786599" y="0"/>
                </a:cubicBezTo>
                <a:cubicBezTo>
                  <a:pt x="9841151" y="326253"/>
                  <a:pt x="9777200" y="559610"/>
                  <a:pt x="9786599" y="715936"/>
                </a:cubicBezTo>
                <a:cubicBezTo>
                  <a:pt x="9795998" y="872262"/>
                  <a:pt x="9758403" y="1163254"/>
                  <a:pt x="9786599" y="1358005"/>
                </a:cubicBezTo>
                <a:cubicBezTo>
                  <a:pt x="9814795" y="1552756"/>
                  <a:pt x="9762928" y="1807436"/>
                  <a:pt x="9786599" y="2000074"/>
                </a:cubicBezTo>
                <a:cubicBezTo>
                  <a:pt x="9810270" y="2192712"/>
                  <a:pt x="9763292" y="2221764"/>
                  <a:pt x="9786599" y="2346678"/>
                </a:cubicBezTo>
                <a:cubicBezTo>
                  <a:pt x="9809906" y="2471592"/>
                  <a:pt x="9786154" y="2655158"/>
                  <a:pt x="9786599" y="2767148"/>
                </a:cubicBezTo>
                <a:cubicBezTo>
                  <a:pt x="9787044" y="2879138"/>
                  <a:pt x="9773596" y="3204973"/>
                  <a:pt x="9786599" y="3409218"/>
                </a:cubicBezTo>
                <a:cubicBezTo>
                  <a:pt x="9799602" y="3613463"/>
                  <a:pt x="9739645" y="3731122"/>
                  <a:pt x="9786599" y="3903554"/>
                </a:cubicBezTo>
                <a:cubicBezTo>
                  <a:pt x="9833553" y="4075986"/>
                  <a:pt x="9746508" y="4174658"/>
                  <a:pt x="9786599" y="4324024"/>
                </a:cubicBezTo>
                <a:cubicBezTo>
                  <a:pt x="9826690" y="4473390"/>
                  <a:pt x="9768071" y="4834425"/>
                  <a:pt x="9786599" y="4966094"/>
                </a:cubicBezTo>
                <a:cubicBezTo>
                  <a:pt x="9805127" y="5097763"/>
                  <a:pt x="9761207" y="5317021"/>
                  <a:pt x="9786599" y="5534296"/>
                </a:cubicBezTo>
                <a:cubicBezTo>
                  <a:pt x="9811991" y="5751571"/>
                  <a:pt x="9779129" y="5887200"/>
                  <a:pt x="9786599" y="6102499"/>
                </a:cubicBezTo>
                <a:cubicBezTo>
                  <a:pt x="9794069" y="6317798"/>
                  <a:pt x="9751122" y="6494783"/>
                  <a:pt x="9786599" y="6818435"/>
                </a:cubicBezTo>
                <a:cubicBezTo>
                  <a:pt x="9822076" y="7142087"/>
                  <a:pt x="9739098" y="7114342"/>
                  <a:pt x="9786599" y="7386638"/>
                </a:cubicBezTo>
                <a:cubicBezTo>
                  <a:pt x="9707317" y="7405175"/>
                  <a:pt x="9637610" y="7365191"/>
                  <a:pt x="9504515" y="7386638"/>
                </a:cubicBezTo>
                <a:cubicBezTo>
                  <a:pt x="9371420" y="7408085"/>
                  <a:pt x="9109294" y="7357335"/>
                  <a:pt x="8830966" y="7386638"/>
                </a:cubicBezTo>
                <a:cubicBezTo>
                  <a:pt x="8552638" y="7415941"/>
                  <a:pt x="8662049" y="7353480"/>
                  <a:pt x="8548882" y="7386638"/>
                </a:cubicBezTo>
                <a:cubicBezTo>
                  <a:pt x="8435715" y="7419796"/>
                  <a:pt x="8174357" y="7346565"/>
                  <a:pt x="7875334" y="7386638"/>
                </a:cubicBezTo>
                <a:cubicBezTo>
                  <a:pt x="7576311" y="7426711"/>
                  <a:pt x="7678114" y="7351973"/>
                  <a:pt x="7495383" y="7386638"/>
                </a:cubicBezTo>
                <a:cubicBezTo>
                  <a:pt x="7312652" y="7421303"/>
                  <a:pt x="7294097" y="7384507"/>
                  <a:pt x="7213299" y="7386638"/>
                </a:cubicBezTo>
                <a:cubicBezTo>
                  <a:pt x="7132501" y="7388769"/>
                  <a:pt x="6958395" y="7385184"/>
                  <a:pt x="6833349" y="7386638"/>
                </a:cubicBezTo>
                <a:cubicBezTo>
                  <a:pt x="6708303" y="7388092"/>
                  <a:pt x="6314055" y="7327041"/>
                  <a:pt x="6159801" y="7386638"/>
                </a:cubicBezTo>
                <a:cubicBezTo>
                  <a:pt x="6005547" y="7446235"/>
                  <a:pt x="5929687" y="7347519"/>
                  <a:pt x="5779850" y="7386638"/>
                </a:cubicBezTo>
                <a:cubicBezTo>
                  <a:pt x="5630013" y="7425757"/>
                  <a:pt x="5566252" y="7382567"/>
                  <a:pt x="5497766" y="7386638"/>
                </a:cubicBezTo>
                <a:cubicBezTo>
                  <a:pt x="5429280" y="7390709"/>
                  <a:pt x="5287442" y="7342178"/>
                  <a:pt x="5117816" y="7386638"/>
                </a:cubicBezTo>
                <a:cubicBezTo>
                  <a:pt x="4948190" y="7431098"/>
                  <a:pt x="4796448" y="7378502"/>
                  <a:pt x="4639999" y="7386638"/>
                </a:cubicBezTo>
                <a:cubicBezTo>
                  <a:pt x="4483550" y="7394774"/>
                  <a:pt x="4337972" y="7333172"/>
                  <a:pt x="4064317" y="7386638"/>
                </a:cubicBezTo>
                <a:cubicBezTo>
                  <a:pt x="3790662" y="7440104"/>
                  <a:pt x="3829230" y="7373567"/>
                  <a:pt x="3684367" y="7386638"/>
                </a:cubicBezTo>
                <a:cubicBezTo>
                  <a:pt x="3539504" y="7399709"/>
                  <a:pt x="3119946" y="7375652"/>
                  <a:pt x="2912952" y="7386638"/>
                </a:cubicBezTo>
                <a:cubicBezTo>
                  <a:pt x="2705958" y="7397624"/>
                  <a:pt x="2465805" y="7374673"/>
                  <a:pt x="2337270" y="7386638"/>
                </a:cubicBezTo>
                <a:cubicBezTo>
                  <a:pt x="2208735" y="7398603"/>
                  <a:pt x="1835616" y="7322377"/>
                  <a:pt x="1565856" y="7386638"/>
                </a:cubicBezTo>
                <a:cubicBezTo>
                  <a:pt x="1296096" y="7450899"/>
                  <a:pt x="1096986" y="7335902"/>
                  <a:pt x="892308" y="7386638"/>
                </a:cubicBezTo>
                <a:cubicBezTo>
                  <a:pt x="687630" y="7437374"/>
                  <a:pt x="357580" y="7382547"/>
                  <a:pt x="0" y="7386638"/>
                </a:cubicBezTo>
                <a:cubicBezTo>
                  <a:pt x="-4265" y="7254380"/>
                  <a:pt x="11771" y="6963430"/>
                  <a:pt x="0" y="6744569"/>
                </a:cubicBezTo>
                <a:cubicBezTo>
                  <a:pt x="-11771" y="6525708"/>
                  <a:pt x="32071" y="6384965"/>
                  <a:pt x="0" y="6102499"/>
                </a:cubicBezTo>
                <a:cubicBezTo>
                  <a:pt x="-32071" y="5820033"/>
                  <a:pt x="21300" y="5669726"/>
                  <a:pt x="0" y="5534296"/>
                </a:cubicBezTo>
                <a:cubicBezTo>
                  <a:pt x="-21300" y="5398866"/>
                  <a:pt x="49781" y="5093428"/>
                  <a:pt x="0" y="4818361"/>
                </a:cubicBezTo>
                <a:cubicBezTo>
                  <a:pt x="-49781" y="4543294"/>
                  <a:pt x="48564" y="4301694"/>
                  <a:pt x="0" y="4102425"/>
                </a:cubicBezTo>
                <a:cubicBezTo>
                  <a:pt x="-48564" y="3903156"/>
                  <a:pt x="5050" y="3737935"/>
                  <a:pt x="0" y="3460356"/>
                </a:cubicBezTo>
                <a:cubicBezTo>
                  <a:pt x="-5050" y="3182777"/>
                  <a:pt x="67917" y="2947141"/>
                  <a:pt x="0" y="2818286"/>
                </a:cubicBezTo>
                <a:cubicBezTo>
                  <a:pt x="-67917" y="2689431"/>
                  <a:pt x="31528" y="2492405"/>
                  <a:pt x="0" y="2176217"/>
                </a:cubicBezTo>
                <a:cubicBezTo>
                  <a:pt x="-31528" y="1860029"/>
                  <a:pt x="43874" y="1872719"/>
                  <a:pt x="0" y="1755747"/>
                </a:cubicBezTo>
                <a:cubicBezTo>
                  <a:pt x="-43874" y="1638775"/>
                  <a:pt x="74479" y="1384332"/>
                  <a:pt x="0" y="1039811"/>
                </a:cubicBezTo>
                <a:cubicBezTo>
                  <a:pt x="-74479" y="695290"/>
                  <a:pt x="80142" y="344650"/>
                  <a:pt x="0" y="0"/>
                </a:cubicBezTo>
                <a:close/>
              </a:path>
            </a:pathLst>
          </a:custGeom>
          <a:noFill/>
          <a:ln w="28575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de-DE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rgan Medium"/>
              </a:rPr>
              <a:t>03.05.		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rgan Medium"/>
              </a:rPr>
              <a:t>Symbolic Flexible Multibody Models for Wind Turbine Controller 				Design and Analysis</a:t>
            </a:r>
          </a:p>
          <a:p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rgan Medium"/>
              </a:rPr>
              <a:t>	 		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argan Medium"/>
              </a:rPr>
              <a:t>Prof. Dr.-Ing. Jens Geisler, Hochschule Flensburg</a:t>
            </a:r>
            <a:endParaRPr lang="de-DE" dirty="0">
              <a:solidFill>
                <a:schemeClr val="accent3">
                  <a:lumMod val="20000"/>
                  <a:lumOff val="80000"/>
                </a:schemeClr>
              </a:solidFill>
              <a:latin typeface="Cargan Medium"/>
            </a:endParaRPr>
          </a:p>
          <a:p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  <a:latin typeface="Cargan Medium"/>
            </a:endParaRPr>
          </a:p>
          <a:p>
            <a:r>
              <a:rPr lang="de-DE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rgan Medium"/>
              </a:rPr>
              <a:t>31.05.		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rgan Medium"/>
              </a:rPr>
              <a:t>Lobbying for wind energy in Schleswig-Holstein: The workings of a 				political association in the wind energy sector</a:t>
            </a:r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  <a:latin typeface="Cargan Medium"/>
            </a:endParaRPr>
          </a:p>
          <a:p>
            <a:r>
              <a:rPr lang="de-DE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rgan Medium"/>
              </a:rPr>
              <a:t>			</a:t>
            </a:r>
            <a:r>
              <a:rPr lang="de-DE" dirty="0">
                <a:solidFill>
                  <a:schemeClr val="accent3">
                    <a:lumMod val="20000"/>
                    <a:lumOff val="80000"/>
                  </a:schemeClr>
                </a:solidFill>
                <a:latin typeface="Cargan Medium"/>
              </a:rPr>
              <a:t>Kristina Clemens, Bundesverband </a:t>
            </a:r>
            <a:r>
              <a:rPr lang="de-DE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argan Medium"/>
              </a:rPr>
              <a:t>WindEnergie</a:t>
            </a:r>
            <a:endParaRPr lang="de-DE" dirty="0">
              <a:solidFill>
                <a:schemeClr val="accent3">
                  <a:lumMod val="20000"/>
                  <a:lumOff val="80000"/>
                </a:schemeClr>
              </a:solidFill>
              <a:latin typeface="Cargan Medium"/>
            </a:endParaRPr>
          </a:p>
          <a:p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  <a:latin typeface="Cargan Medium"/>
            </a:endParaRPr>
          </a:p>
          <a:p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rgan Medium"/>
              </a:rPr>
              <a:t>07.06. 		Secondary effects of a modified wind turbine with open blade tips</a:t>
            </a:r>
          </a:p>
          <a:p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argan Medium"/>
              </a:rPr>
              <a:t>			Prof. Dr.-Ing.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argan Medium"/>
              </a:rPr>
              <a:t>habil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argan Medium"/>
              </a:rPr>
              <a:t>. Bodo Fiedler, Hamburg University of Technology</a:t>
            </a:r>
          </a:p>
          <a:p>
            <a:endParaRPr lang="de-DE" dirty="0">
              <a:solidFill>
                <a:schemeClr val="accent3">
                  <a:lumMod val="20000"/>
                  <a:lumOff val="80000"/>
                </a:schemeClr>
              </a:solidFill>
              <a:latin typeface="Cargan Medium"/>
            </a:endParaRPr>
          </a:p>
          <a:p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  <a:latin typeface="Cargan Medium"/>
            </a:endParaRPr>
          </a:p>
          <a:p>
            <a:r>
              <a:rPr lang="de-DE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rgan Medium"/>
              </a:rPr>
              <a:t>14.06.		DLR Forschungspark Windenergie</a:t>
            </a:r>
          </a:p>
          <a:p>
            <a:r>
              <a:rPr lang="de-DE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rgan Medium"/>
              </a:rPr>
              <a:t>			</a:t>
            </a:r>
            <a:r>
              <a:rPr lang="de-DE" dirty="0">
                <a:solidFill>
                  <a:schemeClr val="accent3">
                    <a:lumMod val="20000"/>
                    <a:lumOff val="80000"/>
                  </a:schemeClr>
                </a:solidFill>
                <a:latin typeface="Cargan Medium"/>
              </a:rPr>
              <a:t>Lukas </a:t>
            </a:r>
            <a:r>
              <a:rPr lang="de-DE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argan Medium"/>
              </a:rPr>
              <a:t>Firmhofer</a:t>
            </a:r>
            <a:r>
              <a:rPr lang="de-DE" dirty="0">
                <a:solidFill>
                  <a:schemeClr val="accent3">
                    <a:lumMod val="20000"/>
                    <a:lumOff val="80000"/>
                  </a:schemeClr>
                </a:solidFill>
                <a:latin typeface="Cargan Medium"/>
              </a:rPr>
              <a:t>, Deutsches Zentrum für Luft- und Raumfahrt</a:t>
            </a:r>
          </a:p>
          <a:p>
            <a:endParaRPr lang="de-DE" dirty="0">
              <a:solidFill>
                <a:schemeClr val="accent3">
                  <a:lumMod val="20000"/>
                  <a:lumOff val="80000"/>
                </a:schemeClr>
              </a:solidFill>
              <a:latin typeface="Cargan Medium"/>
            </a:endParaRPr>
          </a:p>
          <a:p>
            <a:endParaRPr lang="de-DE" dirty="0">
              <a:solidFill>
                <a:schemeClr val="accent3">
                  <a:lumMod val="20000"/>
                  <a:lumOff val="80000"/>
                </a:schemeClr>
              </a:solidFill>
              <a:latin typeface="Cargan Medium"/>
            </a:endParaRPr>
          </a:p>
          <a:p>
            <a:r>
              <a:rPr lang="de-DE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rgan Medium"/>
              </a:rPr>
              <a:t>21.06.		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rgan Medium"/>
              </a:rPr>
              <a:t>Certification for Floating Offshore Wind</a:t>
            </a:r>
          </a:p>
          <a:p>
            <a:r>
              <a:rPr lang="de-DE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rgan Medium"/>
              </a:rPr>
              <a:t>			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argan Medium"/>
              </a:rPr>
              <a:t>Andreas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argan Medium"/>
              </a:rPr>
              <a:t>Manjock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argan Medium"/>
              </a:rPr>
              <a:t>, Principal Engineer and Offshore Project Manager, Loads Team 					Hamburg, Renewables Certification, DNV GL - Energy </a:t>
            </a: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latin typeface="Cargan Medium"/>
            </a:endParaRPr>
          </a:p>
          <a:p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  <a:latin typeface="Cargan Medium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CAF01A3-2B10-45EF-9CA6-0809611A009A}"/>
              </a:ext>
            </a:extLst>
          </p:cNvPr>
          <p:cNvSpPr txBox="1"/>
          <p:nvPr/>
        </p:nvSpPr>
        <p:spPr>
          <a:xfrm>
            <a:off x="351693" y="12857655"/>
            <a:ext cx="98864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rgan Medium"/>
              </a:rPr>
              <a:t>each</a:t>
            </a:r>
            <a:r>
              <a:rPr lang="de-DE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rgan Medium"/>
              </a:rPr>
              <a:t> 6 </a:t>
            </a:r>
            <a:r>
              <a:rPr lang="de-DE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rgan Medium"/>
              </a:rPr>
              <a:t>pm</a:t>
            </a:r>
            <a:endParaRPr lang="de-DE" sz="2400" b="1" dirty="0">
              <a:solidFill>
                <a:schemeClr val="tx1">
                  <a:lumMod val="85000"/>
                  <a:lumOff val="15000"/>
                </a:schemeClr>
              </a:solidFill>
              <a:latin typeface="Cargan Medium"/>
            </a:endParaRPr>
          </a:p>
          <a:p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rgan Medium"/>
              </a:rPr>
              <a:t>online </a:t>
            </a:r>
            <a:r>
              <a:rPr lang="de-DE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rgan Medium"/>
              </a:rPr>
              <a:t>with</a:t>
            </a:r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rgan Medium"/>
              </a:rPr>
              <a:t> WebEx</a:t>
            </a:r>
          </a:p>
          <a:p>
            <a:r>
              <a:rPr lang="de-DE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rgan Medium"/>
              </a:rPr>
              <a:t>accesses</a:t>
            </a:r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rgan Medium"/>
              </a:rPr>
              <a:t> and </a:t>
            </a:r>
            <a:r>
              <a:rPr lang="de-DE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rgan Medium"/>
              </a:rPr>
              <a:t>more</a:t>
            </a:r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rgan Medium"/>
              </a:rPr>
              <a:t> </a:t>
            </a:r>
            <a:r>
              <a:rPr lang="de-DE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rgan Medium"/>
              </a:rPr>
              <a:t>information</a:t>
            </a:r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rgan Medium"/>
              </a:rPr>
              <a:t>: </a:t>
            </a:r>
          </a:p>
          <a:p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rgan Medium"/>
                <a:hlinkClick r:id="rId5"/>
              </a:rPr>
              <a:t>https://hs-flensburg.de/forschung/fue/forschungsinstitute/wind-energy-technology-institute</a:t>
            </a:r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rgan Medium"/>
              </a:rPr>
              <a:t> </a:t>
            </a:r>
            <a:endParaRPr lang="de-DE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A49665D-0992-4416-B273-D6199E1652B1}"/>
              </a:ext>
            </a:extLst>
          </p:cNvPr>
          <p:cNvSpPr txBox="1"/>
          <p:nvPr/>
        </p:nvSpPr>
        <p:spPr>
          <a:xfrm>
            <a:off x="628528" y="4014257"/>
            <a:ext cx="3040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rgan Medium"/>
              </a:rPr>
              <a:t>lecture</a:t>
            </a:r>
            <a:r>
              <a:rPr lang="de-DE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rgan Medium"/>
              </a:rPr>
              <a:t> </a:t>
            </a:r>
            <a:r>
              <a:rPr lang="de-DE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rgan Medium"/>
              </a:rPr>
              <a:t>series</a:t>
            </a:r>
            <a:endParaRPr lang="de-DE" sz="3600" dirty="0">
              <a:solidFill>
                <a:schemeClr val="tx1">
                  <a:lumMod val="85000"/>
                  <a:lumOff val="15000"/>
                </a:schemeClr>
              </a:solidFill>
              <a:latin typeface="Cargan Medium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8821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188</Words>
  <Application>Microsoft Office PowerPoint</Application>
  <PresentationFormat>Benutzerdefiniert</PresentationFormat>
  <Paragraphs>24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Cargan Medium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Clara Wiebensohn</dc:creator>
  <cp:lastModifiedBy>Clara Wiebensohn</cp:lastModifiedBy>
  <cp:revision>35</cp:revision>
  <dcterms:created xsi:type="dcterms:W3CDTF">2021-03-09T11:55:25Z</dcterms:created>
  <dcterms:modified xsi:type="dcterms:W3CDTF">2021-04-13T10:27:52Z</dcterms:modified>
</cp:coreProperties>
</file>